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23"/>
  </p:notesMasterIdLst>
  <p:sldIdLst>
    <p:sldId id="256" r:id="rId2"/>
    <p:sldId id="259" r:id="rId3"/>
    <p:sldId id="281" r:id="rId4"/>
    <p:sldId id="278" r:id="rId5"/>
    <p:sldId id="283" r:id="rId6"/>
    <p:sldId id="279" r:id="rId7"/>
    <p:sldId id="282" r:id="rId8"/>
    <p:sldId id="284" r:id="rId9"/>
    <p:sldId id="285" r:id="rId10"/>
    <p:sldId id="286" r:id="rId11"/>
    <p:sldId id="287" r:id="rId12"/>
    <p:sldId id="289" r:id="rId13"/>
    <p:sldId id="260" r:id="rId14"/>
    <p:sldId id="265" r:id="rId15"/>
    <p:sldId id="290" r:id="rId16"/>
    <p:sldId id="267" r:id="rId17"/>
    <p:sldId id="291" r:id="rId18"/>
    <p:sldId id="269" r:id="rId19"/>
    <p:sldId id="292" r:id="rId20"/>
    <p:sldId id="271" r:id="rId21"/>
    <p:sldId id="29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E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8754" autoAdjust="0"/>
  </p:normalViewPr>
  <p:slideViewPr>
    <p:cSldViewPr>
      <p:cViewPr varScale="1">
        <p:scale>
          <a:sx n="111" d="100"/>
          <a:sy n="111" d="100"/>
        </p:scale>
        <p:origin x="162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A7847-028A-4265-89D4-4F45C746025E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67539-6BCD-4BA0-9DB3-655183855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015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Добрый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день,уважаемые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выпускники!Тема</a:t>
            </a:r>
            <a:r>
              <a:rPr lang="ru-RU" baseline="0" dirty="0" smtClean="0"/>
              <a:t> нашего </a:t>
            </a:r>
            <a:r>
              <a:rPr lang="ru-RU" baseline="0" dirty="0" err="1" smtClean="0"/>
              <a:t>видеоурока</a:t>
            </a:r>
            <a:r>
              <a:rPr lang="ru-RU" baseline="0" dirty="0" smtClean="0"/>
              <a:t>…Мы </a:t>
            </a:r>
            <a:r>
              <a:rPr lang="ru-RU" baseline="0" dirty="0" err="1" smtClean="0"/>
              <a:t>вспомним,что</a:t>
            </a:r>
            <a:r>
              <a:rPr lang="ru-RU" baseline="0" dirty="0" smtClean="0"/>
              <a:t> такое …Для закрепления материала выполним и проанализируем задания из ЦТ прошлых лет.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893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Давайте вспомним,</a:t>
            </a:r>
            <a:r>
              <a:rPr lang="ru-RU" baseline="0" dirty="0" smtClean="0"/>
              <a:t> к какому типу склонения относятся данные имена существительные. Начнем с самого простого: найдите существительные, которые относятся к женскому склонению.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Думаю, у вас не возникло трудностей с этими</a:t>
            </a:r>
            <a:r>
              <a:rPr lang="ru-RU" baseline="0" dirty="0" smtClean="0"/>
              <a:t> существительными. К женскому склонению относятся все существительные женского рода.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Обратите внимание на склонение при данном типе склонения, изменяется только артикль.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Продолжим! Сейчас</a:t>
            </a:r>
            <a:r>
              <a:rPr lang="ru-RU" baseline="0" dirty="0" smtClean="0"/>
              <a:t> вам необходимо найти существительные, которые относятся к сильному склонению.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Проверьте себя! Существительные сильного склонения выделены зеленым цветом. Это все существительные среднего рода (кроме </a:t>
            </a:r>
            <a:r>
              <a:rPr lang="de-DE" dirty="0" smtClean="0"/>
              <a:t>das Herz</a:t>
            </a:r>
            <a:r>
              <a:rPr lang="ru-RU" dirty="0" smtClean="0"/>
              <a:t>),</a:t>
            </a:r>
            <a:r>
              <a:rPr lang="ru-RU" baseline="0" dirty="0" smtClean="0"/>
              <a:t> о нем мы поговорим позже. И большинство существительных мужского рода.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Вот так выглядит склонение данных существительных. Характерным признаком сильного склонения является окончание –</a:t>
            </a:r>
            <a:r>
              <a:rPr lang="de-DE" baseline="0" dirty="0" smtClean="0"/>
              <a:t>es</a:t>
            </a:r>
            <a:r>
              <a:rPr lang="ru-RU" baseline="0" dirty="0" smtClean="0"/>
              <a:t> в </a:t>
            </a:r>
            <a:r>
              <a:rPr lang="ru-RU" baseline="0" dirty="0" err="1" smtClean="0"/>
              <a:t>генетиве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ед.числа</a:t>
            </a:r>
            <a:r>
              <a:rPr lang="ru-RU" baseline="0" dirty="0" smtClean="0"/>
              <a:t>, в остальных падежах окончания отсутствуют. Не забываем про артикль и его формы.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Переходим</a:t>
            </a:r>
            <a:r>
              <a:rPr lang="ru-RU" baseline="0" dirty="0" smtClean="0"/>
              <a:t> к существительным особого типа склонения. Вспомните, что это за существительные и найдите их. В нашем списке представлено только три таких существительных.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Сравните</a:t>
            </a:r>
            <a:r>
              <a:rPr lang="ru-RU" baseline="0" dirty="0" smtClean="0"/>
              <a:t> свои ответы со слайдом. </a:t>
            </a:r>
            <a:r>
              <a:rPr lang="ru-RU" baseline="0" dirty="0" err="1" smtClean="0"/>
              <a:t>Сущ</a:t>
            </a:r>
            <a:r>
              <a:rPr lang="ru-RU" baseline="0" dirty="0" smtClean="0"/>
              <a:t>…..склоняются по-особому.</a:t>
            </a:r>
          </a:p>
          <a:p>
            <a:r>
              <a:rPr lang="ru-RU" baseline="0" dirty="0" smtClean="0"/>
              <a:t>В немецком языке есть ограниченная группа существительных, которые имеют окончания сильного и слабого склонения. Эти существительные нужно запомнить.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Перед вами полный</a:t>
            </a:r>
            <a:r>
              <a:rPr lang="ru-RU" baseline="0" dirty="0" smtClean="0"/>
              <a:t> список таких существительных. Их всего 10, из них только одно существительное среднего рода </a:t>
            </a:r>
            <a:r>
              <a:rPr lang="de-DE" baseline="0" dirty="0" smtClean="0"/>
              <a:t>(das Herz) </a:t>
            </a:r>
            <a:r>
              <a:rPr lang="ru-RU" baseline="0" dirty="0" smtClean="0"/>
              <a:t>и 9 </a:t>
            </a:r>
            <a:r>
              <a:rPr lang="ru-RU" baseline="0" dirty="0" err="1" smtClean="0"/>
              <a:t>сущ.мужского</a:t>
            </a:r>
            <a:r>
              <a:rPr lang="ru-RU" baseline="0" dirty="0" smtClean="0"/>
              <a:t> рода. Перейдем к склонению этой группы. Внимание на следующий слайд.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Вот так выглядит особый тип склонение существительных. Обратите внимание на формы слова </a:t>
            </a:r>
            <a:r>
              <a:rPr lang="de-DE" baseline="0" dirty="0" smtClean="0"/>
              <a:t>das Herz,</a:t>
            </a:r>
            <a:r>
              <a:rPr lang="ru-RU" baseline="0" dirty="0" smtClean="0"/>
              <a:t> запомните их. По аналогии с существительным </a:t>
            </a:r>
            <a:r>
              <a:rPr lang="de-DE" baseline="0" dirty="0" smtClean="0"/>
              <a:t>der Name</a:t>
            </a:r>
            <a:r>
              <a:rPr lang="ru-RU" baseline="0" dirty="0" smtClean="0"/>
              <a:t> будут склонятся и другие существительные мужского рода данной группы. В </a:t>
            </a:r>
            <a:r>
              <a:rPr lang="ru-RU" baseline="0" dirty="0" err="1" smtClean="0"/>
              <a:t>генетиве</a:t>
            </a:r>
            <a:r>
              <a:rPr lang="ru-RU" baseline="0" dirty="0" smtClean="0"/>
              <a:t> слова имеют окончание </a:t>
            </a:r>
            <a:r>
              <a:rPr lang="de-DE" baseline="0" dirty="0" smtClean="0"/>
              <a:t>–</a:t>
            </a:r>
            <a:r>
              <a:rPr lang="de-DE" baseline="0" dirty="0" err="1" smtClean="0"/>
              <a:t>ens</a:t>
            </a:r>
            <a:r>
              <a:rPr lang="de-DE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окончание </a:t>
            </a:r>
            <a:r>
              <a:rPr lang="de-DE" baseline="0" dirty="0" smtClean="0"/>
              <a:t>–n</a:t>
            </a:r>
            <a:r>
              <a:rPr lang="ru-RU" baseline="0" dirty="0" smtClean="0"/>
              <a:t> во всех падежах кроме именительного.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Внимание</a:t>
            </a:r>
            <a:r>
              <a:rPr lang="ru-RU" baseline="0" dirty="0" smtClean="0"/>
              <a:t> на экран! К слабому склонению относится небольшая часть существительных мужского рода, которые обозначают людей и животных.</a:t>
            </a:r>
          </a:p>
          <a:p>
            <a:r>
              <a:rPr lang="ru-RU" baseline="0" dirty="0" smtClean="0"/>
              <a:t>Среди них выделяют три группы…</a:t>
            </a:r>
            <a:endParaRPr lang="de-DE" baseline="0" dirty="0" smtClean="0"/>
          </a:p>
          <a:p>
            <a:r>
              <a:rPr lang="ru-RU" dirty="0" smtClean="0"/>
              <a:t>По слабому склонению склоняются также некоторые существительные иноязычного происхождения, обозначающие неодушевленные предметы. Их вы видите внизу</a:t>
            </a:r>
            <a:r>
              <a:rPr lang="ru-RU" baseline="0" dirty="0" smtClean="0"/>
              <a:t> слайда. </a:t>
            </a:r>
          </a:p>
          <a:p>
            <a:r>
              <a:rPr lang="ru-RU" baseline="0" dirty="0" smtClean="0"/>
              <a:t>Давайте вспомним формы существительных слабого склонения. Внимание на следующий слайд.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0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dirty="0" smtClean="0"/>
              <a:t>Прочитайте предложения. Выберите один из предложенных вариантов ответа. Время на выполнение 3 мин. Ранжируйте время самостоятельно.</a:t>
            </a: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936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Проверяем! </a:t>
            </a:r>
          </a:p>
          <a:p>
            <a:r>
              <a:rPr lang="ru-RU" b="1" dirty="0" smtClean="0"/>
              <a:t>В первом </a:t>
            </a:r>
            <a:r>
              <a:rPr lang="ru-RU" dirty="0" smtClean="0"/>
              <a:t>предложении правильным является</a:t>
            </a:r>
            <a:r>
              <a:rPr lang="ru-RU" baseline="0" dirty="0" smtClean="0"/>
              <a:t> первый вариант, т.к. перед </a:t>
            </a:r>
            <a:r>
              <a:rPr lang="ru-RU" baseline="0" dirty="0" err="1" smtClean="0"/>
              <a:t>сущ.стоит</a:t>
            </a:r>
            <a:r>
              <a:rPr lang="ru-RU" baseline="0" dirty="0" smtClean="0"/>
              <a:t> предлог </a:t>
            </a:r>
            <a:r>
              <a:rPr lang="de-DE" baseline="0" dirty="0" smtClean="0"/>
              <a:t>aus</a:t>
            </a:r>
            <a:r>
              <a:rPr lang="ru-RU" baseline="0" dirty="0" smtClean="0"/>
              <a:t>, а как вы помните, это предлог </a:t>
            </a:r>
            <a:r>
              <a:rPr lang="ru-RU" baseline="0" dirty="0" err="1" smtClean="0"/>
              <a:t>дат.падежа</a:t>
            </a:r>
            <a:r>
              <a:rPr lang="ru-RU" baseline="0" dirty="0" smtClean="0"/>
              <a:t>.</a:t>
            </a:r>
            <a:endParaRPr lang="ru-RU" dirty="0" smtClean="0"/>
          </a:p>
          <a:p>
            <a:r>
              <a:rPr lang="ru-RU" b="1" dirty="0" smtClean="0"/>
              <a:t>Во втором </a:t>
            </a:r>
            <a:r>
              <a:rPr lang="ru-RU" dirty="0" smtClean="0"/>
              <a:t>предложении верным является вариант</a:t>
            </a:r>
            <a:r>
              <a:rPr lang="ru-RU" baseline="0" dirty="0" smtClean="0"/>
              <a:t> 2, </a:t>
            </a:r>
            <a:r>
              <a:rPr lang="ru-RU" baseline="0" dirty="0" err="1" smtClean="0"/>
              <a:t>сущ.стоит</a:t>
            </a:r>
            <a:r>
              <a:rPr lang="ru-RU" baseline="0" dirty="0" smtClean="0"/>
              <a:t> в </a:t>
            </a:r>
            <a:r>
              <a:rPr lang="ru-RU" baseline="0" dirty="0" err="1" smtClean="0"/>
              <a:t>родит.падеже</a:t>
            </a:r>
            <a:r>
              <a:rPr lang="ru-RU" baseline="0" dirty="0" smtClean="0"/>
              <a:t>, с таким же артиклем мы видим вариант 4, но он не подходит, т.к. существительное </a:t>
            </a:r>
            <a:r>
              <a:rPr lang="de-DE" baseline="0" dirty="0" smtClean="0"/>
              <a:t>der Mensch</a:t>
            </a:r>
            <a:r>
              <a:rPr lang="ru-RU" baseline="0" dirty="0" smtClean="0"/>
              <a:t> относится к слабому склонению и имеет окончание </a:t>
            </a:r>
            <a:r>
              <a:rPr lang="de-DE" baseline="0" dirty="0" smtClean="0"/>
              <a:t>–en </a:t>
            </a:r>
            <a:r>
              <a:rPr lang="ru-RU" baseline="0" dirty="0" smtClean="0"/>
              <a:t>во всех падежах, кроме именит.</a:t>
            </a:r>
          </a:p>
          <a:p>
            <a:r>
              <a:rPr lang="ru-RU" b="1" baseline="0" dirty="0" smtClean="0"/>
              <a:t>В третьем </a:t>
            </a:r>
            <a:r>
              <a:rPr lang="ru-RU" baseline="0" dirty="0" smtClean="0"/>
              <a:t>предложении сущ.</a:t>
            </a:r>
            <a:r>
              <a:rPr lang="de-DE" baseline="0" dirty="0" smtClean="0"/>
              <a:t>Telefon </a:t>
            </a:r>
            <a:r>
              <a:rPr lang="ru-RU" baseline="0" dirty="0" smtClean="0"/>
              <a:t> является подлежащим, а значит употребляется в </a:t>
            </a:r>
            <a:r>
              <a:rPr lang="ru-RU" baseline="0" dirty="0" err="1" smtClean="0"/>
              <a:t>им.п</a:t>
            </a:r>
            <a:r>
              <a:rPr lang="ru-RU" baseline="0" dirty="0" smtClean="0"/>
              <a:t>., поэтому только вариант 2 будет правильным.</a:t>
            </a:r>
          </a:p>
          <a:p>
            <a:r>
              <a:rPr lang="ru-RU" b="1" baseline="0" dirty="0" smtClean="0"/>
              <a:t>Предложение четыре . </a:t>
            </a:r>
            <a:r>
              <a:rPr lang="ru-RU" b="0" i="0" baseline="0" dirty="0" smtClean="0"/>
              <a:t>Здесь мы видим сущ. иноязычного происхождения с </a:t>
            </a:r>
            <a:r>
              <a:rPr lang="ru-RU" b="0" i="0" baseline="0" dirty="0" err="1" smtClean="0"/>
              <a:t>суф</a:t>
            </a:r>
            <a:r>
              <a:rPr lang="ru-RU" b="0" i="0" baseline="0" dirty="0" smtClean="0"/>
              <a:t>. – </a:t>
            </a:r>
            <a:r>
              <a:rPr lang="de-DE" b="0" i="0" baseline="0" dirty="0" smtClean="0"/>
              <a:t>ist</a:t>
            </a:r>
            <a:r>
              <a:rPr lang="ru-RU" b="0" i="0" baseline="0" dirty="0" smtClean="0"/>
              <a:t> в </a:t>
            </a:r>
            <a:r>
              <a:rPr lang="ru-RU" b="0" i="0" baseline="0" dirty="0" err="1" smtClean="0"/>
              <a:t>родит.падеже</a:t>
            </a:r>
            <a:r>
              <a:rPr lang="ru-RU" b="0" i="0" baseline="0" dirty="0" smtClean="0"/>
              <a:t>, значит окончание у него –</a:t>
            </a:r>
            <a:r>
              <a:rPr lang="de-DE" b="0" i="0" baseline="0" dirty="0" smtClean="0"/>
              <a:t>en</a:t>
            </a:r>
            <a:r>
              <a:rPr lang="ru-RU" b="0" i="0" baseline="0" dirty="0" smtClean="0"/>
              <a:t>,а артикль </a:t>
            </a:r>
            <a:r>
              <a:rPr lang="de-DE" b="0" i="0" baseline="0" dirty="0" smtClean="0"/>
              <a:t>des </a:t>
            </a:r>
            <a:r>
              <a:rPr lang="ru-RU" b="0" i="0" baseline="0" dirty="0" smtClean="0"/>
              <a:t> </a:t>
            </a:r>
          </a:p>
          <a:p>
            <a:r>
              <a:rPr lang="ru-RU" b="1" i="0" baseline="0" dirty="0" smtClean="0"/>
              <a:t>В пятом предложении </a:t>
            </a:r>
            <a:r>
              <a:rPr lang="ru-RU" b="0" i="0" baseline="0" dirty="0" smtClean="0"/>
              <a:t>перед нами сущ. </a:t>
            </a:r>
            <a:r>
              <a:rPr lang="de-DE" b="0" i="0" baseline="0" dirty="0" smtClean="0"/>
              <a:t>Das Städtchen</a:t>
            </a:r>
            <a:r>
              <a:rPr lang="ru-RU" b="0" i="0" baseline="0" dirty="0" smtClean="0"/>
              <a:t>. Думаю, вы помните, что существительные с таким суффиксом, бывают только среднего рода. А так как слово употребляется в </a:t>
            </a:r>
            <a:r>
              <a:rPr lang="ru-RU" b="0" i="0" baseline="0" dirty="0" err="1" smtClean="0"/>
              <a:t>родит.падеже</a:t>
            </a:r>
            <a:r>
              <a:rPr lang="ru-RU" b="0" i="0" baseline="0" dirty="0" smtClean="0"/>
              <a:t>, правильным будет вариант 3. Сильный тип склонения-окончание –</a:t>
            </a:r>
            <a:r>
              <a:rPr lang="en-US" b="0" i="0" baseline="0" dirty="0" smtClean="0"/>
              <a:t>s</a:t>
            </a:r>
            <a:r>
              <a:rPr lang="ru-RU" b="0" i="0" baseline="0" dirty="0" smtClean="0"/>
              <a:t> в </a:t>
            </a:r>
            <a:r>
              <a:rPr lang="ru-RU" b="0" i="0" baseline="0" dirty="0" err="1" smtClean="0"/>
              <a:t>родит.падеже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936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Выполните и проанализируйте следующие предложения. На</a:t>
            </a:r>
            <a:r>
              <a:rPr lang="ru-RU" baseline="0" dirty="0" smtClean="0"/>
              <a:t> этот слайд также 3 мин.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41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Сравним</a:t>
            </a:r>
            <a:r>
              <a:rPr lang="ru-RU" baseline="0" dirty="0" smtClean="0"/>
              <a:t> ваши ответы с ответами на экране.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В</a:t>
            </a:r>
            <a:r>
              <a:rPr lang="ru-RU" b="1" baseline="0" dirty="0" smtClean="0"/>
              <a:t> шестом </a:t>
            </a:r>
            <a:r>
              <a:rPr lang="ru-RU" b="1" dirty="0" smtClean="0"/>
              <a:t> </a:t>
            </a:r>
            <a:r>
              <a:rPr lang="ru-RU" dirty="0" smtClean="0"/>
              <a:t>предложении верным является вариант</a:t>
            </a:r>
            <a:r>
              <a:rPr lang="ru-RU" baseline="0" dirty="0" smtClean="0"/>
              <a:t> 4, сущ. </a:t>
            </a:r>
            <a:r>
              <a:rPr lang="de-DE" baseline="0" dirty="0" smtClean="0"/>
              <a:t>der Gast </a:t>
            </a:r>
            <a:r>
              <a:rPr lang="ru-RU" baseline="0" dirty="0" smtClean="0"/>
              <a:t>стоит в </a:t>
            </a:r>
            <a:r>
              <a:rPr lang="ru-RU" baseline="0" dirty="0" err="1" smtClean="0"/>
              <a:t>родит.падеже</a:t>
            </a:r>
            <a:r>
              <a:rPr lang="ru-RU" baseline="0" dirty="0" smtClean="0"/>
              <a:t>, относится к сильному склонению, т.е. имеет окончание –</a:t>
            </a:r>
            <a:r>
              <a:rPr lang="en-US" baseline="0" dirty="0" smtClean="0"/>
              <a:t>s </a:t>
            </a:r>
            <a:r>
              <a:rPr lang="ru-RU" baseline="0" dirty="0" smtClean="0"/>
              <a:t>в данном падеже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baseline="0" dirty="0" smtClean="0"/>
              <a:t>В седьмом </a:t>
            </a:r>
            <a:r>
              <a:rPr lang="ru-RU" baseline="0" dirty="0" smtClean="0"/>
              <a:t>предложении мы видим слово </a:t>
            </a:r>
            <a:r>
              <a:rPr lang="de-DE" baseline="0" dirty="0" smtClean="0"/>
              <a:t>der Wille</a:t>
            </a:r>
            <a:r>
              <a:rPr lang="ru-RU" baseline="0" dirty="0" smtClean="0"/>
              <a:t>, которое относится к особому типу склонения. По артиклю </a:t>
            </a:r>
            <a:r>
              <a:rPr lang="de-DE" baseline="0" dirty="0" smtClean="0"/>
              <a:t>einen</a:t>
            </a:r>
            <a:r>
              <a:rPr lang="ru-RU" baseline="0" dirty="0" smtClean="0"/>
              <a:t> нам ясно, что это </a:t>
            </a:r>
            <a:r>
              <a:rPr lang="ru-RU" baseline="0" dirty="0" err="1" smtClean="0"/>
              <a:t>винит.падеж</a:t>
            </a:r>
            <a:r>
              <a:rPr lang="ru-RU" baseline="0" dirty="0" smtClean="0"/>
              <a:t>, а значит существительное</a:t>
            </a:r>
            <a:r>
              <a:rPr lang="de-DE" baseline="0" dirty="0" smtClean="0"/>
              <a:t> der Wille </a:t>
            </a:r>
            <a:r>
              <a:rPr lang="ru-RU" baseline="0" dirty="0" smtClean="0"/>
              <a:t> получает окончание –</a:t>
            </a:r>
            <a:r>
              <a:rPr lang="de-DE" baseline="0" dirty="0" smtClean="0"/>
              <a:t>en</a:t>
            </a:r>
            <a:r>
              <a:rPr lang="ru-RU" baseline="0" dirty="0" smtClean="0"/>
              <a:t>, </a:t>
            </a:r>
            <a:r>
              <a:rPr lang="ru-RU" baseline="0" dirty="0" err="1" smtClean="0"/>
              <a:t>т.е.верным</a:t>
            </a:r>
            <a:r>
              <a:rPr lang="ru-RU" baseline="0" dirty="0" smtClean="0"/>
              <a:t> будет вариант 3.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В предложении номер 8 </a:t>
            </a:r>
            <a:r>
              <a:rPr lang="ru-RU" dirty="0" smtClean="0"/>
              <a:t>мы снова видим существительного особого типа склонения и оно тоже стоит в </a:t>
            </a:r>
            <a:r>
              <a:rPr lang="ru-RU" dirty="0" err="1" smtClean="0"/>
              <a:t>винит.падеже</a:t>
            </a:r>
            <a:r>
              <a:rPr lang="ru-RU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i="0" baseline="0" dirty="0" smtClean="0"/>
              <a:t>В девятом предложении </a:t>
            </a:r>
            <a:r>
              <a:rPr lang="ru-RU" b="0" i="0" baseline="0" dirty="0" smtClean="0"/>
              <a:t>перед нами сущ. </a:t>
            </a:r>
            <a:r>
              <a:rPr lang="de-DE" b="0" i="0" baseline="0" dirty="0" smtClean="0"/>
              <a:t>Das Land</a:t>
            </a:r>
            <a:r>
              <a:rPr lang="ru-RU" b="0" i="0" baseline="0" dirty="0" smtClean="0"/>
              <a:t>, существительное среднего рода. А так как слово употребляется в </a:t>
            </a:r>
            <a:r>
              <a:rPr lang="ru-RU" b="0" i="0" baseline="0" dirty="0" err="1" smtClean="0"/>
              <a:t>родит.падеже</a:t>
            </a:r>
            <a:r>
              <a:rPr lang="ru-RU" b="0" i="0" baseline="0" dirty="0" smtClean="0"/>
              <a:t>, правильным будет вариант 4. Сильный тип склонения-окончание –</a:t>
            </a:r>
            <a:r>
              <a:rPr lang="en-US" b="0" i="0" baseline="0" dirty="0" smtClean="0"/>
              <a:t>s</a:t>
            </a:r>
            <a:r>
              <a:rPr lang="ru-RU" b="0" i="0" baseline="0" dirty="0" smtClean="0"/>
              <a:t> в </a:t>
            </a:r>
            <a:r>
              <a:rPr lang="ru-RU" b="0" i="0" baseline="0" dirty="0" err="1" smtClean="0"/>
              <a:t>родит.падеже</a:t>
            </a:r>
            <a:endParaRPr lang="ru-RU" b="0" i="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i="0" baseline="0" dirty="0" smtClean="0"/>
              <a:t>Предложение номер 10. </a:t>
            </a:r>
            <a:r>
              <a:rPr lang="ru-RU" b="0" i="0" baseline="0" dirty="0" smtClean="0"/>
              <a:t>И снова </a:t>
            </a:r>
            <a:r>
              <a:rPr lang="ru-RU" b="0" i="0" baseline="0" dirty="0" err="1" smtClean="0"/>
              <a:t>сущ.особого</a:t>
            </a:r>
            <a:r>
              <a:rPr lang="ru-RU" b="0" i="0" baseline="0" dirty="0" smtClean="0"/>
              <a:t> типа склонения. Предлог </a:t>
            </a:r>
            <a:r>
              <a:rPr lang="de-DE" b="0" i="0" baseline="0" dirty="0" smtClean="0"/>
              <a:t>bei</a:t>
            </a:r>
            <a:r>
              <a:rPr lang="ru-RU" b="0" i="0" baseline="0" dirty="0" smtClean="0"/>
              <a:t> указывает на </a:t>
            </a:r>
            <a:r>
              <a:rPr lang="ru-RU" b="0" i="0" baseline="0" dirty="0" err="1" smtClean="0"/>
              <a:t>датильный</a:t>
            </a:r>
            <a:r>
              <a:rPr lang="ru-RU" b="0" i="0" baseline="0" dirty="0" smtClean="0"/>
              <a:t> падеж. Вариант 2 здесь не подходит, т.к. отсутствует окончание –</a:t>
            </a:r>
            <a:r>
              <a:rPr lang="de-DE" b="0" i="0" baseline="0" dirty="0" smtClean="0"/>
              <a:t>en.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41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Выполните</a:t>
            </a:r>
            <a:r>
              <a:rPr lang="ru-RU" baseline="0" dirty="0" smtClean="0"/>
              <a:t> следующие два слайда(на каждый по три минуты) и попробуйте аргументировать свой выбор таким же образом, как вы слышали в предыдущих заданиях.</a:t>
            </a:r>
          </a:p>
          <a:p>
            <a:r>
              <a:rPr lang="ru-RU" baseline="0" dirty="0" smtClean="0"/>
              <a:t>Время!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7488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Надеюсь, вы без труда определили, к какому типу склонения относятся данные существительные.</a:t>
            </a:r>
          </a:p>
          <a:p>
            <a:r>
              <a:rPr lang="ru-RU" dirty="0" smtClean="0"/>
              <a:t>Проверьте себя! </a:t>
            </a:r>
            <a:r>
              <a:rPr lang="ru-RU" baseline="0" dirty="0" smtClean="0"/>
              <a:t>И послушайте краткий комментарий:</a:t>
            </a:r>
          </a:p>
          <a:p>
            <a:r>
              <a:rPr lang="ru-RU" baseline="0" dirty="0" smtClean="0"/>
              <a:t>11е предложение- сильное склонение. </a:t>
            </a:r>
            <a:r>
              <a:rPr lang="ru-RU" baseline="0" dirty="0" err="1" smtClean="0"/>
              <a:t>родит.падеж</a:t>
            </a:r>
            <a:endParaRPr lang="ru-RU" baseline="0" dirty="0" smtClean="0"/>
          </a:p>
          <a:p>
            <a:r>
              <a:rPr lang="ru-RU" baseline="0" dirty="0" smtClean="0"/>
              <a:t>12е – также сильное склонение. и </a:t>
            </a:r>
            <a:r>
              <a:rPr lang="ru-RU" baseline="0" dirty="0" err="1" smtClean="0"/>
              <a:t>родит.падеж</a:t>
            </a:r>
            <a:endParaRPr lang="ru-RU" baseline="0" dirty="0" smtClean="0"/>
          </a:p>
          <a:p>
            <a:r>
              <a:rPr lang="ru-RU" baseline="0" dirty="0" smtClean="0"/>
              <a:t>13е и 14е предложения  мы видим слабое склонение, родит. и </a:t>
            </a:r>
            <a:r>
              <a:rPr lang="ru-RU" baseline="0" dirty="0" err="1" smtClean="0"/>
              <a:t>витнит.падежи</a:t>
            </a:r>
            <a:r>
              <a:rPr lang="ru-RU" baseline="0" dirty="0" smtClean="0"/>
              <a:t> соответственно</a:t>
            </a:r>
          </a:p>
          <a:p>
            <a:r>
              <a:rPr lang="ru-RU" baseline="0" dirty="0" smtClean="0"/>
              <a:t>И в 15м предложении сущ. </a:t>
            </a:r>
            <a:r>
              <a:rPr lang="de-DE" baseline="0" dirty="0" smtClean="0"/>
              <a:t>das Schiff </a:t>
            </a:r>
            <a:r>
              <a:rPr lang="ru-RU" baseline="0" dirty="0" err="1" smtClean="0"/>
              <a:t>явл.среднего</a:t>
            </a:r>
            <a:r>
              <a:rPr lang="ru-RU" baseline="0" dirty="0" smtClean="0"/>
              <a:t> рода, а значит относится к сильному типу склонения. Здесь </a:t>
            </a:r>
            <a:r>
              <a:rPr lang="ru-RU" baseline="0" dirty="0" err="1" smtClean="0"/>
              <a:t>родит.падеж</a:t>
            </a:r>
            <a:r>
              <a:rPr lang="ru-RU" baseline="0" dirty="0" smtClean="0"/>
              <a:t> 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748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Внимание,</a:t>
            </a:r>
            <a:r>
              <a:rPr lang="ru-RU" baseline="0" dirty="0" smtClean="0"/>
              <a:t> последние пять предложений. 3 мин. Следите за временем.</a:t>
            </a:r>
          </a:p>
          <a:p>
            <a:r>
              <a:rPr lang="ru-RU" baseline="0" dirty="0" smtClean="0"/>
              <a:t>А теперь проверяем!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71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</a:t>
            </a:r>
            <a:r>
              <a:rPr lang="ru-RU" baseline="0" dirty="0" smtClean="0"/>
              <a:t> комментарии по последнему слайду с заданиями:</a:t>
            </a:r>
          </a:p>
          <a:p>
            <a:r>
              <a:rPr lang="ru-RU" dirty="0" smtClean="0"/>
              <a:t>16е предложение-женское </a:t>
            </a:r>
            <a:r>
              <a:rPr lang="ru-RU" dirty="0" err="1" smtClean="0"/>
              <a:t>склонение,винит.падеж</a:t>
            </a:r>
            <a:endParaRPr lang="ru-RU" dirty="0" smtClean="0"/>
          </a:p>
          <a:p>
            <a:r>
              <a:rPr lang="ru-RU" dirty="0" smtClean="0"/>
              <a:t>17е-</a:t>
            </a:r>
            <a:r>
              <a:rPr lang="ru-RU" baseline="0" dirty="0" smtClean="0"/>
              <a:t> сильное склонение, слово стоит в дательном падеже</a:t>
            </a:r>
          </a:p>
          <a:p>
            <a:r>
              <a:rPr lang="ru-RU" baseline="0" dirty="0" smtClean="0"/>
              <a:t>В 18м предложении слабое склонение окончание -</a:t>
            </a:r>
            <a:r>
              <a:rPr lang="de-DE" baseline="0" dirty="0" smtClean="0"/>
              <a:t>en</a:t>
            </a:r>
            <a:r>
              <a:rPr lang="ru-RU" baseline="0" dirty="0" smtClean="0"/>
              <a:t>, дательный падеж, о чем еще говорит предлог </a:t>
            </a:r>
            <a:r>
              <a:rPr lang="en-US" baseline="0" dirty="0" smtClean="0"/>
              <a:t>von</a:t>
            </a:r>
            <a:r>
              <a:rPr lang="ru-RU" baseline="0" dirty="0" smtClean="0"/>
              <a:t> </a:t>
            </a:r>
          </a:p>
          <a:p>
            <a:r>
              <a:rPr lang="ru-RU" baseline="0" dirty="0" smtClean="0"/>
              <a:t>В 19м существительное также относится к слабому типу, в данном предложении оно стоит в </a:t>
            </a:r>
            <a:r>
              <a:rPr lang="ru-RU" baseline="0" dirty="0" err="1" smtClean="0"/>
              <a:t>винит.падеже</a:t>
            </a:r>
            <a:endParaRPr lang="ru-RU" baseline="0" dirty="0" smtClean="0"/>
          </a:p>
          <a:p>
            <a:r>
              <a:rPr lang="ru-RU" baseline="0" dirty="0" smtClean="0"/>
              <a:t>И в 20м пункте мы видим </a:t>
            </a:r>
            <a:r>
              <a:rPr lang="ru-RU" baseline="0" dirty="0" err="1" smtClean="0"/>
              <a:t>существит.иноязычного</a:t>
            </a:r>
            <a:r>
              <a:rPr lang="ru-RU" baseline="0" dirty="0" smtClean="0"/>
              <a:t> происхождения, обозначающее неодушевленный предмет. Таким образом, это слабый тип склонения, </a:t>
            </a:r>
            <a:r>
              <a:rPr lang="ru-RU" baseline="0" dirty="0" err="1" smtClean="0"/>
              <a:t>дат.падеж</a:t>
            </a:r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67539-6BCD-4BA0-9DB3-655183855A0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71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0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90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0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21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84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519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45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153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6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224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824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52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7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ru-RU" sz="3500" dirty="0" smtClean="0">
                <a:solidFill>
                  <a:srgbClr val="002060"/>
                </a:solidFill>
              </a:rPr>
              <a:t>-</a:t>
            </a:r>
            <a:r>
              <a:rPr lang="ru-RU" sz="3600" dirty="0" smtClean="0">
                <a:solidFill>
                  <a:srgbClr val="002060"/>
                </a:solidFill>
              </a:rPr>
              <a:t>женское</a:t>
            </a:r>
            <a:r>
              <a:rPr lang="ru-RU" sz="3500" dirty="0" smtClean="0">
                <a:solidFill>
                  <a:srgbClr val="002060"/>
                </a:solidFill>
              </a:rPr>
              <a:t>;</a:t>
            </a:r>
          </a:p>
          <a:p>
            <a:r>
              <a:rPr lang="ru-RU" sz="3500" dirty="0">
                <a:solidFill>
                  <a:srgbClr val="002060"/>
                </a:solidFill>
              </a:rPr>
              <a:t>-</a:t>
            </a:r>
            <a:r>
              <a:rPr lang="ru-RU" sz="3600" dirty="0" smtClean="0">
                <a:solidFill>
                  <a:srgbClr val="002060"/>
                </a:solidFill>
              </a:rPr>
              <a:t>сильное</a:t>
            </a:r>
            <a:r>
              <a:rPr lang="ru-RU" sz="3500" dirty="0" smtClean="0">
                <a:solidFill>
                  <a:srgbClr val="002060"/>
                </a:solidFill>
              </a:rPr>
              <a:t>;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- особый тип склонения;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 </a:t>
            </a:r>
            <a:r>
              <a:rPr lang="ru-RU" sz="3600" dirty="0">
                <a:solidFill>
                  <a:srgbClr val="002060"/>
                </a:solidFill>
              </a:rPr>
              <a:t>-</a:t>
            </a:r>
            <a:r>
              <a:rPr lang="ru-RU" sz="3600" dirty="0" smtClean="0">
                <a:solidFill>
                  <a:srgbClr val="002060"/>
                </a:solidFill>
              </a:rPr>
              <a:t>слабое. </a:t>
            </a:r>
            <a:endParaRPr lang="ru-RU" sz="3600" dirty="0">
              <a:solidFill>
                <a:srgbClr val="002060"/>
              </a:solidFill>
            </a:endParaRPr>
          </a:p>
          <a:p>
            <a:endParaRPr lang="ru-RU" sz="3600" dirty="0" smtClean="0">
              <a:solidFill>
                <a:srgbClr val="002060"/>
              </a:solidFill>
            </a:endParaRPr>
          </a:p>
          <a:p>
            <a:endParaRPr lang="ru-RU" sz="3600" dirty="0" smtClean="0">
              <a:solidFill>
                <a:srgbClr val="00206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0070C0"/>
                </a:solidFill>
              </a:rPr>
              <a:t>Склонение имен существительных:</a:t>
            </a:r>
            <a:endParaRPr lang="ru-RU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de-DE" i="1" dirty="0" smtClean="0"/>
              <a:t>Die Natur, die Stadt, das Land, der Franzose, der Poet, der Kasus, die Tochter, der Glaube, das Herz, der Fels, der Prinz, der Komet, der Kunde, der Monat, das Fenster.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73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de-DE" i="1" dirty="0" smtClean="0">
                <a:solidFill>
                  <a:srgbClr val="0070C0"/>
                </a:solidFill>
              </a:rPr>
              <a:t>Die Natur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70C0"/>
                </a:solidFill>
              </a:rPr>
              <a:t>die Stadt</a:t>
            </a:r>
            <a:r>
              <a:rPr lang="de-DE" i="1" dirty="0" smtClean="0"/>
              <a:t>, das Land, der Franzose, der Poet, der Kasus, </a:t>
            </a:r>
            <a:r>
              <a:rPr lang="de-DE" i="1" dirty="0" smtClean="0">
                <a:solidFill>
                  <a:srgbClr val="0070C0"/>
                </a:solidFill>
              </a:rPr>
              <a:t>die Tochter</a:t>
            </a:r>
            <a:r>
              <a:rPr lang="de-DE" i="1" dirty="0" smtClean="0"/>
              <a:t>, der Glaube, das Herz, der Fels, der Prinz, der Komet, der Kunde, der Monat, das Fenster.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3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B0F0"/>
                </a:solidFill>
              </a:rPr>
              <a:t>Женское склонение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/>
              <a:t>N. </a:t>
            </a:r>
            <a:r>
              <a:rPr lang="de-DE" i="1" dirty="0" smtClean="0">
                <a:solidFill>
                  <a:srgbClr val="0070C0"/>
                </a:solidFill>
              </a:rPr>
              <a:t>die Natur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/>
              <a:t>G. </a:t>
            </a:r>
            <a:r>
              <a:rPr lang="de-DE" i="1" dirty="0" smtClean="0">
                <a:solidFill>
                  <a:srgbClr val="0070C0"/>
                </a:solidFill>
              </a:rPr>
              <a:t>der Natur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/>
              <a:t>D. </a:t>
            </a:r>
            <a:r>
              <a:rPr lang="de-DE" i="1" dirty="0" smtClean="0">
                <a:solidFill>
                  <a:srgbClr val="0070C0"/>
                </a:solidFill>
              </a:rPr>
              <a:t>der Natur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/>
              <a:t>A. </a:t>
            </a:r>
            <a:r>
              <a:rPr lang="de-DE" i="1" dirty="0" smtClean="0">
                <a:solidFill>
                  <a:srgbClr val="0070C0"/>
                </a:solidFill>
              </a:rPr>
              <a:t>die Natur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3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de-DE" i="1" dirty="0" smtClean="0">
                <a:solidFill>
                  <a:srgbClr val="0070C0"/>
                </a:solidFill>
              </a:rPr>
              <a:t>Die Natur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70C0"/>
                </a:solidFill>
              </a:rPr>
              <a:t>die Stadt</a:t>
            </a:r>
            <a:r>
              <a:rPr lang="de-DE" i="1" dirty="0" smtClean="0"/>
              <a:t>, das Land, der Franzose, der Poet, der Kasus, </a:t>
            </a:r>
            <a:r>
              <a:rPr lang="de-DE" i="1" dirty="0" smtClean="0">
                <a:solidFill>
                  <a:srgbClr val="0070C0"/>
                </a:solidFill>
              </a:rPr>
              <a:t>die Tochter</a:t>
            </a:r>
            <a:r>
              <a:rPr lang="de-DE" i="1" dirty="0" smtClean="0"/>
              <a:t>, der Glaube, das Herz, der Fels, der Prinz, der Komet, der Kunde, der Monat, das Fenster.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3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de-DE" i="1" dirty="0" smtClean="0">
                <a:solidFill>
                  <a:srgbClr val="0070C0"/>
                </a:solidFill>
              </a:rPr>
              <a:t>Die Natur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70C0"/>
                </a:solidFill>
              </a:rPr>
              <a:t>die Stadt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B050"/>
                </a:solidFill>
              </a:rPr>
              <a:t>das Land</a:t>
            </a:r>
            <a:r>
              <a:rPr lang="de-DE" i="1" dirty="0" smtClean="0"/>
              <a:t>, der Franzose, der Poet, </a:t>
            </a:r>
            <a:r>
              <a:rPr lang="de-DE" i="1" dirty="0" smtClean="0">
                <a:solidFill>
                  <a:srgbClr val="00B050"/>
                </a:solidFill>
              </a:rPr>
              <a:t>der Kasus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70C0"/>
                </a:solidFill>
              </a:rPr>
              <a:t>die Tochter</a:t>
            </a:r>
            <a:r>
              <a:rPr lang="de-DE" i="1" dirty="0" smtClean="0"/>
              <a:t>, der Glaube, das Herz, der Fels, der Prinz, der Komet, der Kunde, </a:t>
            </a:r>
            <a:r>
              <a:rPr lang="de-DE" i="1" dirty="0" smtClean="0">
                <a:solidFill>
                  <a:srgbClr val="00B050"/>
                </a:solidFill>
              </a:rPr>
              <a:t>der Monat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B050"/>
                </a:solidFill>
              </a:rPr>
              <a:t>das Fenster</a:t>
            </a:r>
            <a:r>
              <a:rPr lang="de-DE" i="1" dirty="0" smtClean="0"/>
              <a:t>.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57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B050"/>
                </a:solidFill>
              </a:rPr>
              <a:t>Сильное склонение</a:t>
            </a:r>
            <a:r>
              <a:rPr lang="de-DE" b="1" dirty="0">
                <a:solidFill>
                  <a:srgbClr val="FF0000"/>
                </a:solidFill>
              </a:rPr>
              <a:t/>
            </a:r>
            <a:br>
              <a:rPr lang="de-DE" b="1" dirty="0">
                <a:solidFill>
                  <a:srgbClr val="FF0000"/>
                </a:solidFill>
              </a:rPr>
            </a:br>
            <a:r>
              <a:rPr lang="de-DE" b="1" dirty="0" smtClean="0"/>
              <a:t>N. </a:t>
            </a:r>
            <a:r>
              <a:rPr lang="de-DE" i="1" dirty="0" smtClean="0">
                <a:solidFill>
                  <a:srgbClr val="0070C0"/>
                </a:solidFill>
              </a:rPr>
              <a:t>das Land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>
                <a:solidFill>
                  <a:srgbClr val="FF0000"/>
                </a:solidFill>
              </a:rPr>
              <a:t>    </a:t>
            </a:r>
            <a:r>
              <a:rPr lang="de-DE" b="1" dirty="0" smtClean="0"/>
              <a:t>G. </a:t>
            </a:r>
            <a:r>
              <a:rPr lang="de-DE" i="1" dirty="0" smtClean="0">
                <a:solidFill>
                  <a:srgbClr val="0070C0"/>
                </a:solidFill>
              </a:rPr>
              <a:t>des Land</a:t>
            </a:r>
            <a:r>
              <a:rPr lang="de-DE" i="1" dirty="0" smtClean="0">
                <a:solidFill>
                  <a:srgbClr val="FF0000"/>
                </a:solidFill>
              </a:rPr>
              <a:t>es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>
                <a:solidFill>
                  <a:srgbClr val="FF0000"/>
                </a:solidFill>
              </a:rPr>
              <a:t>  </a:t>
            </a:r>
            <a:r>
              <a:rPr lang="de-DE" b="1" dirty="0" smtClean="0"/>
              <a:t> D. </a:t>
            </a:r>
            <a:r>
              <a:rPr lang="de-DE" i="1" dirty="0" smtClean="0">
                <a:solidFill>
                  <a:srgbClr val="0070C0"/>
                </a:solidFill>
              </a:rPr>
              <a:t>dem Land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/>
              <a:t> A. </a:t>
            </a:r>
            <a:r>
              <a:rPr lang="de-DE" i="1" dirty="0" smtClean="0">
                <a:solidFill>
                  <a:srgbClr val="0070C0"/>
                </a:solidFill>
              </a:rPr>
              <a:t>das Land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34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de-DE" i="1" dirty="0" smtClean="0">
                <a:solidFill>
                  <a:srgbClr val="0070C0"/>
                </a:solidFill>
              </a:rPr>
              <a:t>Die Natur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70C0"/>
                </a:solidFill>
              </a:rPr>
              <a:t>die Stadt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B050"/>
                </a:solidFill>
              </a:rPr>
              <a:t>das Land</a:t>
            </a:r>
            <a:r>
              <a:rPr lang="de-DE" i="1" dirty="0" smtClean="0"/>
              <a:t>, der Franzose, der Poet, </a:t>
            </a:r>
            <a:r>
              <a:rPr lang="de-DE" i="1" dirty="0" smtClean="0">
                <a:solidFill>
                  <a:srgbClr val="00B050"/>
                </a:solidFill>
              </a:rPr>
              <a:t>der Kasus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70C0"/>
                </a:solidFill>
              </a:rPr>
              <a:t>die Tochter</a:t>
            </a:r>
            <a:r>
              <a:rPr lang="de-DE" i="1" dirty="0" smtClean="0"/>
              <a:t>, der Glaube, das Herz, der Fels, der Prinz, der Komet, der Kunde, </a:t>
            </a:r>
            <a:r>
              <a:rPr lang="de-DE" i="1" dirty="0" smtClean="0">
                <a:solidFill>
                  <a:srgbClr val="00B050"/>
                </a:solidFill>
              </a:rPr>
              <a:t>der Monat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B050"/>
                </a:solidFill>
              </a:rPr>
              <a:t>das Fenster</a:t>
            </a:r>
            <a:r>
              <a:rPr lang="de-DE" i="1" dirty="0" smtClean="0"/>
              <a:t>.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50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de-DE" i="1" dirty="0" smtClean="0">
                <a:solidFill>
                  <a:srgbClr val="0070C0"/>
                </a:solidFill>
              </a:rPr>
              <a:t>Die Natur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70C0"/>
                </a:solidFill>
              </a:rPr>
              <a:t>die Stadt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B050"/>
                </a:solidFill>
              </a:rPr>
              <a:t>das Land</a:t>
            </a:r>
            <a:r>
              <a:rPr lang="de-DE" i="1" dirty="0" smtClean="0"/>
              <a:t>, der Franzose, der Poet, </a:t>
            </a:r>
            <a:r>
              <a:rPr lang="de-DE" i="1" dirty="0" smtClean="0">
                <a:solidFill>
                  <a:srgbClr val="00B050"/>
                </a:solidFill>
              </a:rPr>
              <a:t>der Kasus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70C0"/>
                </a:solidFill>
              </a:rPr>
              <a:t>die Tochter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der Glaube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das Herz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der Friede</a:t>
            </a:r>
            <a:r>
              <a:rPr lang="de-DE" i="1" dirty="0" smtClean="0"/>
              <a:t>, der Prinz, der Komet, der Kunde, </a:t>
            </a:r>
            <a:r>
              <a:rPr lang="de-DE" i="1" dirty="0" smtClean="0">
                <a:solidFill>
                  <a:srgbClr val="00B050"/>
                </a:solidFill>
              </a:rPr>
              <a:t>der Monat</a:t>
            </a:r>
            <a:r>
              <a:rPr lang="de-DE" i="1" dirty="0" smtClean="0"/>
              <a:t>, </a:t>
            </a:r>
            <a:r>
              <a:rPr lang="de-DE" i="1" dirty="0" smtClean="0">
                <a:solidFill>
                  <a:srgbClr val="00B050"/>
                </a:solidFill>
              </a:rPr>
              <a:t>das Fenster</a:t>
            </a:r>
            <a:r>
              <a:rPr lang="de-DE" i="1" dirty="0" smtClean="0"/>
              <a:t>.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6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064896" cy="5040560"/>
          </a:xfrm>
        </p:spPr>
        <p:txBody>
          <a:bodyPr numCol="1">
            <a:normAutofit fontScale="90000"/>
          </a:bodyPr>
          <a:lstStyle/>
          <a:p>
            <a:pPr algn="l"/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das Herz         der </a:t>
            </a: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>Glaube</a:t>
            </a:r>
            <a:br>
              <a:rPr lang="de-DE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			der Fels</a:t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		der Friede</a:t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			der Funke</a:t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			der Gedanke</a:t>
            </a:r>
            <a:r>
              <a:rPr lang="ru-RU" i="1" dirty="0">
                <a:solidFill>
                  <a:srgbClr val="FF0000"/>
                </a:solidFill>
              </a:rPr>
              <a:t/>
            </a:r>
            <a:br>
              <a:rPr lang="ru-RU" i="1" dirty="0">
                <a:solidFill>
                  <a:srgbClr val="FF0000"/>
                </a:solidFill>
              </a:rPr>
            </a:br>
            <a:r>
              <a:rPr lang="de-DE" i="1" dirty="0" smtClean="0">
                <a:solidFill>
                  <a:srgbClr val="FF0000"/>
                </a:solidFill>
              </a:rPr>
              <a:t>			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der Buchstabe</a:t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		der Name</a:t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		der Same</a:t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		der Wille</a:t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>		</a:t>
            </a: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		</a:t>
            </a:r>
            <a:b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				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01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Особый тип склонения</a:t>
            </a:r>
            <a:r>
              <a:rPr lang="de-DE" b="1" dirty="0">
                <a:solidFill>
                  <a:srgbClr val="FF0000"/>
                </a:solidFill>
              </a:rPr>
              <a:t/>
            </a:r>
            <a:br>
              <a:rPr lang="de-DE" b="1" dirty="0">
                <a:solidFill>
                  <a:srgbClr val="FF0000"/>
                </a:solidFill>
              </a:rPr>
            </a:br>
            <a:r>
              <a:rPr lang="de-DE" b="1" dirty="0" smtClean="0"/>
              <a:t>N. </a:t>
            </a:r>
            <a:r>
              <a:rPr lang="de-DE" i="1" dirty="0" smtClean="0">
                <a:solidFill>
                  <a:srgbClr val="0070C0"/>
                </a:solidFill>
              </a:rPr>
              <a:t>das Herz			der Name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/>
              <a:t>G. </a:t>
            </a:r>
            <a:r>
              <a:rPr lang="de-DE" i="1" dirty="0" smtClean="0">
                <a:solidFill>
                  <a:srgbClr val="0070C0"/>
                </a:solidFill>
              </a:rPr>
              <a:t>des Herz</a:t>
            </a:r>
            <a:r>
              <a:rPr lang="de-DE" i="1" dirty="0" smtClean="0">
                <a:solidFill>
                  <a:srgbClr val="FF0000"/>
                </a:solidFill>
              </a:rPr>
              <a:t>ens		</a:t>
            </a:r>
            <a:r>
              <a:rPr lang="de-DE" i="1" dirty="0" smtClean="0">
                <a:solidFill>
                  <a:srgbClr val="0070C0"/>
                </a:solidFill>
              </a:rPr>
              <a:t>des Name</a:t>
            </a:r>
            <a:r>
              <a:rPr lang="de-DE" i="1" dirty="0" smtClean="0">
                <a:solidFill>
                  <a:srgbClr val="FF0000"/>
                </a:solidFill>
              </a:rPr>
              <a:t>ns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/>
              <a:t>D. </a:t>
            </a:r>
            <a:r>
              <a:rPr lang="de-DE" i="1" dirty="0" smtClean="0">
                <a:solidFill>
                  <a:srgbClr val="0070C0"/>
                </a:solidFill>
              </a:rPr>
              <a:t>dem Herz</a:t>
            </a:r>
            <a:r>
              <a:rPr lang="de-DE" i="1" dirty="0" smtClean="0">
                <a:solidFill>
                  <a:srgbClr val="FF0000"/>
                </a:solidFill>
              </a:rPr>
              <a:t>en		</a:t>
            </a:r>
            <a:r>
              <a:rPr lang="de-DE" i="1" dirty="0" smtClean="0">
                <a:solidFill>
                  <a:srgbClr val="0070C0"/>
                </a:solidFill>
              </a:rPr>
              <a:t>dem Name</a:t>
            </a:r>
            <a:r>
              <a:rPr lang="de-DE" i="1" dirty="0" smtClean="0">
                <a:solidFill>
                  <a:srgbClr val="FF0000"/>
                </a:solidFill>
              </a:rPr>
              <a:t>n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/>
              <a:t>A. </a:t>
            </a:r>
            <a:r>
              <a:rPr lang="de-DE" i="1" dirty="0" smtClean="0">
                <a:solidFill>
                  <a:srgbClr val="0070C0"/>
                </a:solidFill>
              </a:rPr>
              <a:t>das Herz			den Name</a:t>
            </a:r>
            <a:r>
              <a:rPr lang="de-DE" i="1" dirty="0" smtClean="0">
                <a:solidFill>
                  <a:srgbClr val="FF0000"/>
                </a:solidFill>
              </a:rPr>
              <a:t>n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5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504056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Слабое склонение</a:t>
            </a:r>
            <a:r>
              <a:rPr lang="de-DE" b="1" dirty="0">
                <a:solidFill>
                  <a:srgbClr val="FF0000"/>
                </a:solidFill>
              </a:rPr>
              <a:t/>
            </a:r>
            <a:br>
              <a:rPr lang="de-DE" b="1" dirty="0">
                <a:solidFill>
                  <a:srgbClr val="FF0000"/>
                </a:solidFill>
              </a:rPr>
            </a:br>
            <a:r>
              <a:rPr lang="de-DE" b="1" dirty="0" smtClean="0"/>
              <a:t>N. </a:t>
            </a:r>
            <a:r>
              <a:rPr lang="de-DE" i="1" dirty="0" smtClean="0">
                <a:solidFill>
                  <a:srgbClr val="0070C0"/>
                </a:solidFill>
              </a:rPr>
              <a:t>der Poet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>
                <a:solidFill>
                  <a:srgbClr val="FF0000"/>
                </a:solidFill>
              </a:rPr>
              <a:t>    </a:t>
            </a:r>
            <a:r>
              <a:rPr lang="de-DE" b="1" dirty="0" smtClean="0"/>
              <a:t>G. </a:t>
            </a:r>
            <a:r>
              <a:rPr lang="de-DE" i="1" dirty="0" smtClean="0">
                <a:solidFill>
                  <a:srgbClr val="0070C0"/>
                </a:solidFill>
              </a:rPr>
              <a:t>des Poet</a:t>
            </a:r>
            <a:r>
              <a:rPr lang="de-DE" i="1" dirty="0" smtClean="0">
                <a:solidFill>
                  <a:srgbClr val="FF0000"/>
                </a:solidFill>
              </a:rPr>
              <a:t>en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>
                <a:solidFill>
                  <a:srgbClr val="FF0000"/>
                </a:solidFill>
              </a:rPr>
              <a:t>  </a:t>
            </a:r>
            <a:r>
              <a:rPr lang="de-DE" b="1" dirty="0" smtClean="0"/>
              <a:t> D. </a:t>
            </a:r>
            <a:r>
              <a:rPr lang="de-DE" i="1" dirty="0" smtClean="0">
                <a:solidFill>
                  <a:srgbClr val="0070C0"/>
                </a:solidFill>
              </a:rPr>
              <a:t>dem Poet</a:t>
            </a:r>
            <a:r>
              <a:rPr lang="de-DE" i="1" dirty="0" smtClean="0">
                <a:solidFill>
                  <a:srgbClr val="FF0000"/>
                </a:solidFill>
              </a:rPr>
              <a:t>en</a:t>
            </a:r>
            <a:r>
              <a:rPr lang="de-DE" b="1" dirty="0" smtClean="0">
                <a:solidFill>
                  <a:srgbClr val="FF0000"/>
                </a:solidFill>
              </a:rPr>
              <a:t/>
            </a:r>
            <a:br>
              <a:rPr lang="de-DE" b="1" dirty="0" smtClean="0">
                <a:solidFill>
                  <a:srgbClr val="FF0000"/>
                </a:solidFill>
              </a:rPr>
            </a:b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smtClean="0"/>
              <a:t> A. </a:t>
            </a:r>
            <a:r>
              <a:rPr lang="de-DE" i="1" dirty="0" smtClean="0">
                <a:solidFill>
                  <a:srgbClr val="0070C0"/>
                </a:solidFill>
              </a:rPr>
              <a:t>den Poet</a:t>
            </a:r>
            <a:r>
              <a:rPr lang="de-DE" i="1" dirty="0" smtClean="0">
                <a:solidFill>
                  <a:srgbClr val="FF0000"/>
                </a:solidFill>
              </a:rPr>
              <a:t>en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47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784976" cy="6741368"/>
          </a:xfrm>
        </p:spPr>
        <p:txBody>
          <a:bodyPr>
            <a:normAutofit/>
          </a:bodyPr>
          <a:lstStyle/>
          <a:p>
            <a:pPr algn="just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C:\Users\Julia\Desktop\20200603_153118 (1).jpg"/>
          <p:cNvPicPr/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568952" cy="51125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Блок-схема: процесс 3"/>
          <p:cNvSpPr/>
          <p:nvPr/>
        </p:nvSpPr>
        <p:spPr>
          <a:xfrm>
            <a:off x="395536" y="5373216"/>
            <a:ext cx="8568952" cy="1224136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de-D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de-DE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 Diamant, der Brillant, der Foliant, der Konsonant, der Automat, der Komet, der Planet, der Obelisk, der Paragraph.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33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604867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предложения. Выберите один из предложенных вариантов ответа</a:t>
            </a:r>
            <a:r>
              <a:rPr lang="ru-RU" sz="4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de-DE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Aus … kann man erfahren, wie man heute die Energie gewinnt.</a:t>
            </a:r>
          </a:p>
          <a:p>
            <a:pPr marL="0" lvl="0" indent="0" algn="just">
              <a:buNone/>
            </a:pPr>
            <a:r>
              <a:rPr lang="de-DE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dem Text	2) der Text	     3) den Text	          4) die Texte</a:t>
            </a:r>
          </a:p>
          <a:p>
            <a:pPr marL="0" lvl="0" indent="0" algn="just">
              <a:buNone/>
            </a:pPr>
            <a:r>
              <a:rPr lang="de-DE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4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Manchmal vergleicht man die Eigenschaften … mit denen eines Tieres.</a:t>
            </a: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ein Mensch	2) eines Menschen    3) einen Menschen    4)eines Mensches</a:t>
            </a:r>
          </a:p>
          <a:p>
            <a:pPr marL="457200" lvl="0" indent="-457200" algn="just">
              <a:buAutoNum type="arabicParenR"/>
            </a:pPr>
            <a:endParaRPr lang="de-DE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… war eine halbe Stunde besetzt.</a:t>
            </a: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Seinem Telefon  2) Sein Telefon       3) Seines Telefons    4) seine Telefone</a:t>
            </a:r>
          </a:p>
          <a:p>
            <a:pPr marL="0" lvl="0" indent="0" algn="just">
              <a:buNone/>
            </a:pPr>
            <a:endParaRPr lang="de-DE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Das Spiel … begeisterte die Zuschauer.</a:t>
            </a: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den Pianisten    2)des Pianisten         3) der Pianist             4) die Pianisten</a:t>
            </a:r>
          </a:p>
          <a:p>
            <a:pPr marL="457200" lvl="0" indent="-457200" algn="just">
              <a:buAutoNum type="arabicParenR"/>
            </a:pPr>
            <a:endParaRPr lang="de-DE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Bummeln Sie durch die Straßen … !</a:t>
            </a: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diese Städtchen    2) diesen Städtchen   3) dieses Städtchens    4) diesem Städtchen</a:t>
            </a:r>
          </a:p>
          <a:p>
            <a:pPr marL="0" lvl="0" indent="0" algn="just">
              <a:buNone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de-DE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914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604867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предложения. Выберите один из предложенных вариантов ответа</a:t>
            </a:r>
            <a:r>
              <a:rPr lang="ru-RU" sz="4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de-DE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Aus … kann man erfahren, wie man heute die Energie gewinnt.</a:t>
            </a:r>
          </a:p>
          <a:p>
            <a:pPr marL="0" lvl="0" indent="0" algn="just">
              <a:buNone/>
            </a:pPr>
            <a:r>
              <a:rPr lang="de-DE" sz="4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dem Text</a:t>
            </a: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2) der Text	     3) den Text	          4) die Texte</a:t>
            </a:r>
          </a:p>
          <a:p>
            <a:pPr marL="0" lvl="0" indent="0" algn="just">
              <a:buNone/>
            </a:pPr>
            <a:r>
              <a:rPr lang="de-DE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4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Manchmal vergleicht man die Eigenschaften … mit denen eines Tieres.</a:t>
            </a: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ein Mensch	</a:t>
            </a:r>
            <a:r>
              <a:rPr lang="de-DE" sz="4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eines Menschen    </a:t>
            </a: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einen Menschen    4)eines Mensches</a:t>
            </a:r>
          </a:p>
          <a:p>
            <a:pPr marL="457200" lvl="0" indent="-457200" algn="just">
              <a:buAutoNum type="arabicParenR"/>
            </a:pPr>
            <a:endParaRPr lang="de-DE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… war eine halbe Stunde besetzt.</a:t>
            </a: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Seinem Telefon  </a:t>
            </a:r>
            <a:r>
              <a:rPr lang="de-DE" sz="4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Sein Telefon       </a:t>
            </a: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Seines Telefons    4) seine Telefone</a:t>
            </a:r>
          </a:p>
          <a:p>
            <a:pPr marL="0" lvl="0" indent="0" algn="just">
              <a:buNone/>
            </a:pPr>
            <a:endParaRPr lang="de-DE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Das Spiel … begeisterte die Zuschauer.</a:t>
            </a: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den Pianisten    </a:t>
            </a:r>
            <a:r>
              <a:rPr lang="de-DE" sz="4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2)des Pianisten         </a:t>
            </a: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der Pianist             4) die Pianisten</a:t>
            </a:r>
          </a:p>
          <a:p>
            <a:pPr marL="457200" lvl="0" indent="-457200" algn="just">
              <a:buAutoNum type="arabicParenR"/>
            </a:pPr>
            <a:endParaRPr lang="de-DE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Bummeln Sie durch die Straßen … !</a:t>
            </a:r>
          </a:p>
          <a:p>
            <a:pPr marL="0" lvl="0" indent="0" algn="just">
              <a:buNone/>
            </a:pP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diese Städtchen    2) diesen Städtchen   </a:t>
            </a:r>
            <a:r>
              <a:rPr lang="de-DE" sz="4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dieses Städtchens    </a:t>
            </a:r>
            <a:r>
              <a:rPr lang="de-DE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diesem Städtchen</a:t>
            </a:r>
          </a:p>
          <a:p>
            <a:pPr marL="0" lvl="0" indent="0" algn="just">
              <a:buNone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de-DE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4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557748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предложения. Выберите один из предложенных вариантов ответа.</a:t>
            </a:r>
          </a:p>
          <a:p>
            <a:pPr marL="0" indent="0">
              <a:buNone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Der Mantel … hängt an der Garderobe.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unser Gast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unserem Gast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3)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unseren Gästen	  4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unseres Gastes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>
              <a:buNone/>
            </a:pP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Meine Freundin hat einen starken … 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Wille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Willens                  3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Willen                         4)   Willem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dieser Frau kann ich nicht aussprechen.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Name        2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Namen            3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Namen                4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Name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Wann ist der Nationalfeiertag … ?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 Land          2)Ihrem Land              3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Ihren Ländern            4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Ihres Landes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Bei … an die Nummer des Artisten bekomme ich Angst.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Gedanke  2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Gedanke          3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Gedanken           4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Gedanken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12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557748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предложения. Выберите один из предложенных вариантов ответа.</a:t>
            </a:r>
          </a:p>
          <a:p>
            <a:pPr marL="0" indent="0">
              <a:buNone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Der Mantel … hängt an der Garderobe.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unser Gast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unserem Gast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3)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unseren Gästen	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</a:t>
            </a:r>
            <a:r>
              <a:rPr lang="de-DE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unseres Gastes</a:t>
            </a:r>
            <a:endParaRPr lang="de-DE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>
              <a:buNone/>
            </a:pP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Meine Freundin hat einen starken … 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Wille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Willens                 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de-DE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Willen                        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  Willem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dieser Frau kann ich nicht aussprechen.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Name        2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Namen           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de-DE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 Namen               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Name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Wann ist der Nationalfeiertag … ?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 Land          2)Ihrem Land              3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Ihren Ländern           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Ihres Landes</a:t>
            </a:r>
            <a:endParaRPr lang="de-DE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Bei … an die Nummer des Artisten bekomme ich Angst.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Gedanke  2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Gedanke         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de-DE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 Gedanken          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Gedanken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76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57214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предложения. Выберите один из предложенных вариантов ответа.</a:t>
            </a:r>
          </a:p>
          <a:p>
            <a:pPr marL="0" indent="0">
              <a:buNone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Hier ist die Grenze … 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Staat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Staaten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3)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Staaten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4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 Staates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>
              <a:buNone/>
            </a:pP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Die Sprechstunde … beginnt um zwei Uhr.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Arzt	2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Arzt          	     3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Arzt               4) des Arztes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Die Wohnung … ist typisch für einen Junggesellen.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 Neffe          2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ihren Neffen         3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ihres Neffen         4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ihres Neffes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Der Antrag ging an … des Fußballclubs.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Präsident   2) den Präsident        3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Präsidenten    4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Präsidenten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An Bord … konnte man viele Japaner sehen.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das Schiff        2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 Schiffes          3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Schiffen         4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Schiff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44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57214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предложения. Выберите один из предложенных вариантов ответа.</a:t>
            </a:r>
          </a:p>
          <a:p>
            <a:pPr marL="0" indent="0">
              <a:buNone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Hier ist die Grenze … 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Staat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Staaten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3)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Staaten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Staates</a:t>
            </a:r>
            <a:endParaRPr lang="de-DE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>
              <a:buNone/>
            </a:pP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Die Sprechstunde … beginnt um zwei Uhr.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Arzt	2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Arzt          	     3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Arzt              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des Arztes</a:t>
            </a:r>
            <a:endParaRPr lang="de-DE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Die Wohnung … ist typisch für einen Junggesellen.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 Neffe          2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ihren Neffen        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de-DE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ihres Neffen        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ihres Neffes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Der Antrag ging an … des Fußballclubs.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Präsident   2) den Präsident       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de-DE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 Präsidenten   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Präsidenten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An Bord … konnte man viele Japaner sehen.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das Schiff       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Schiffes         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Schiffen         4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Schiff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99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9624"/>
            <a:ext cx="856895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предложения. Выберите один из предложенных вариантов ответа.</a:t>
            </a:r>
          </a:p>
          <a:p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Ich habe mit dem Bruder über … in Mathe noch nicht gesprochen 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seine Prüfung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sein Prüfung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seiner Prüfung 4)seines Prüfungs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Sie hat … bei der Vorbereitung zur Prüfung geholfen.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dem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Bruder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der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Bruder         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3)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Brudern 4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Bruder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Du solltest mir nicht immer dein Märchen von … erzählen.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 Bär 2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Bären 3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einem Bären 4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einem Bär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 Die Kinder sahen mit Neugier auf … 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Matrosen 2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Matrose 3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den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Matrose   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 Matrosen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 An … liegen immer frische Blumen.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Obelisken 2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Obelisk        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Obelisken 4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dem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Obelisk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53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9624"/>
            <a:ext cx="856895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предложения. Выберите один из предложенных вариантов ответа.</a:t>
            </a:r>
          </a:p>
          <a:p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Ich habe mit dem Bruder über … in Mathe noch nicht gesprochen 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seine Prüfung</a:t>
            </a:r>
            <a:r>
              <a:rPr lang="de-DE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sein Prüfung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seiner Prüfung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4)seines Prüfungs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Sie hat … bei der Vorbereitung zur Prüfung geholfen.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dem </a:t>
            </a:r>
            <a:r>
              <a:rPr lang="de-DE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Bruder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der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Bruder         3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 Brudern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Bruder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Du solltest mir nicht immer dein Märchen von … erzählen.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 Bär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Bären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de-DE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de-DE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einem Bären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einem Bär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 Die Kinder sahen mit Neugier auf … 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 Matrosen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Matrose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den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Matrose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 Matrosen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arenR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 An … liegen immer frische Blumen.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Obelisken 2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 Obelisk         </a:t>
            </a:r>
            <a:r>
              <a:rPr lang="de-DE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de-DE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 Obelisken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dem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Obelisk</a:t>
            </a: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80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1071</TotalTime>
  <Words>1344</Words>
  <Application>Microsoft Office PowerPoint</Application>
  <PresentationFormat>Экран (4:3)</PresentationFormat>
  <Paragraphs>232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Склонение имен существительных:</vt:lpstr>
      <vt:lpstr>Die Natur, die Stadt, das Land, der Franzose, der Poet, der Kasus, die Tochter, der Glaube, das Herz, der Fels, der Prinz, der Komet, der Kunde, der Monat, das Fenster.</vt:lpstr>
      <vt:lpstr>Die Natur, die Stadt, das Land, der Franzose, der Poet, der Kasus, die Tochter, der Glaube, das Herz, der Fels, der Prinz, der Komet, der Kunde, der Monat, das Fenster.</vt:lpstr>
      <vt:lpstr>Женское склонение N. die Natur G. der Natur D. der Natur A. die Natur</vt:lpstr>
      <vt:lpstr>Die Natur, die Stadt, das Land, der Franzose, der Poet, der Kasus, die Tochter, der Glaube, das Herz, der Fels, der Prinz, der Komet, der Kunde, der Monat, das Fenster.</vt:lpstr>
      <vt:lpstr>Die Natur, die Stadt, das Land, der Franzose, der Poet, der Kasus, die Tochter, der Glaube, das Herz, der Fels, der Prinz, der Komet, der Kunde, der Monat, das Fenster.</vt:lpstr>
      <vt:lpstr>Сильное склонение N. das Land     G. des Landes    D. dem Land   A. das Land</vt:lpstr>
      <vt:lpstr>Die Natur, die Stadt, das Land, der Franzose, der Poet, der Kasus, die Tochter, der Glaube, das Herz, der Fels, der Prinz, der Komet, der Kunde, der Monat, das Fenster.</vt:lpstr>
      <vt:lpstr>Die Natur, die Stadt, das Land, der Franzose, der Poet, der Kasus, die Tochter, der Glaube, das Herz, der Friede, der Prinz, der Komet, der Kunde, der Monat, das Fenster.</vt:lpstr>
      <vt:lpstr>      das Herz         der Glaube    der Fels    der Friede    der Funke    der Gedanke    der Buchstabe    der Name    der Same    der Wille               </vt:lpstr>
      <vt:lpstr>Особый тип склонения N. das Herz   der Name G. des Herzens  des Namens D. dem Herzen  dem Namen A. das Herz   den Namen</vt:lpstr>
      <vt:lpstr>Слабое склонение N. der Poet     G. des Poeten    D. dem Poeten   A. den Poeten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Употребление частицы zu с инфинитивом</dc:title>
  <dc:creator>Julia</dc:creator>
  <cp:lastModifiedBy>Пользователь</cp:lastModifiedBy>
  <cp:revision>84</cp:revision>
  <dcterms:created xsi:type="dcterms:W3CDTF">2020-05-26T07:29:36Z</dcterms:created>
  <dcterms:modified xsi:type="dcterms:W3CDTF">2025-10-28T08:55:16Z</dcterms:modified>
</cp:coreProperties>
</file>